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3" r:id="rId3"/>
    <p:sldId id="266" r:id="rId4"/>
    <p:sldId id="257" r:id="rId5"/>
    <p:sldId id="262" r:id="rId6"/>
    <p:sldId id="263" r:id="rId7"/>
    <p:sldId id="265" r:id="rId8"/>
    <p:sldId id="267" r:id="rId9"/>
    <p:sldId id="285" r:id="rId10"/>
    <p:sldId id="269" r:id="rId11"/>
    <p:sldId id="271" r:id="rId12"/>
    <p:sldId id="270" r:id="rId13"/>
    <p:sldId id="272" r:id="rId14"/>
    <p:sldId id="273" r:id="rId15"/>
    <p:sldId id="275" r:id="rId16"/>
    <p:sldId id="286" r:id="rId17"/>
    <p:sldId id="276" r:id="rId18"/>
    <p:sldId id="280" r:id="rId19"/>
    <p:sldId id="277" r:id="rId20"/>
    <p:sldId id="279" r:id="rId21"/>
    <p:sldId id="282" r:id="rId22"/>
    <p:sldId id="281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77933C"/>
    <a:srgbClr val="558ED5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CEC8-F514-4E3F-A033-9B3951172D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1B72-AA86-465D-942E-97E546DE45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CEC8-F514-4E3F-A033-9B3951172D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1B72-AA86-465D-942E-97E546DE4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CEC8-F514-4E3F-A033-9B3951172D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1B72-AA86-465D-942E-97E546DE4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CEC8-F514-4E3F-A033-9B3951172D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1B72-AA86-465D-942E-97E546DE4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CEC8-F514-4E3F-A033-9B3951172D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1B72-AA86-465D-942E-97E546DE45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CEC8-F514-4E3F-A033-9B3951172D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1B72-AA86-465D-942E-97E546DE4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CEC8-F514-4E3F-A033-9B3951172D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1B72-AA86-465D-942E-97E546DE45B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CEC8-F514-4E3F-A033-9B3951172D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1B72-AA86-465D-942E-97E546DE4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CEC8-F514-4E3F-A033-9B3951172D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1B72-AA86-465D-942E-97E546DE4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CEC8-F514-4E3F-A033-9B3951172D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1B72-AA86-465D-942E-97E546DE45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CEC8-F514-4E3F-A033-9B3951172D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1B72-AA86-465D-942E-97E546DE4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0B5CEC8-F514-4E3F-A033-9B3951172D0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E471B72-AA86-465D-942E-97E546DE45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9.bin"/><Relationship Id="rId7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9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1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3.bin"/><Relationship Id="rId7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3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5.bin"/><Relationship Id="rId7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5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7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9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21.bin"/><Relationship Id="rId7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21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23.bin"/><Relationship Id="rId7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23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25.bin"/><Relationship Id="rId7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25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risha.Conti@vermont.gov" TargetMode="External"/><Relationship Id="rId2" Type="http://schemas.openxmlformats.org/officeDocument/2006/relationships/hyperlink" Target="mailto:Denise.Gregory@vermont.gov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DPS.VFLLabReports@vermont.go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3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5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7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Tips on How to Read Drug Reports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Vermont Forensic Laboratory</a:t>
            </a:r>
          </a:p>
          <a:p>
            <a:r>
              <a:rPr lang="en-US" dirty="0" smtClean="0"/>
              <a:t>January 2021 </a:t>
            </a:r>
            <a:endParaRPr lang="en-US" dirty="0"/>
          </a:p>
        </p:txBody>
      </p:sp>
      <p:pic>
        <p:nvPicPr>
          <p:cNvPr id="18434" name="Picture 2" descr="C:\Users\kschmitt\OneDrive - State of Vermont\FA Temp OR Files\Images\Lab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1719262" cy="17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Numbering: Part 2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793297"/>
              </p:ext>
            </p:extLst>
          </p:nvPr>
        </p:nvGraphicFramePr>
        <p:xfrm>
          <a:off x="2971800" y="1677988"/>
          <a:ext cx="571500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6" name="Document" r:id="rId4" imgW="6099262" imgH="4063040" progId="Word.Document.12">
                  <p:embed/>
                </p:oleObj>
              </mc:Choice>
              <mc:Fallback>
                <p:oleObj name="Document" r:id="rId4" imgW="6099262" imgH="4063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677988"/>
                        <a:ext cx="5715000" cy="380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130552"/>
            <a:ext cx="2444497" cy="4243615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In this example, there were </a:t>
            </a:r>
            <a:r>
              <a:rPr lang="en-US" sz="1800" dirty="0" smtClean="0">
                <a:solidFill>
                  <a:srgbClr val="558ED5"/>
                </a:solidFill>
              </a:rPr>
              <a:t>5 items </a:t>
            </a:r>
            <a:r>
              <a:rPr lang="en-US" sz="1800" dirty="0" smtClean="0"/>
              <a:t>created from directly inside of the evidence container </a:t>
            </a:r>
            <a:r>
              <a:rPr lang="en-US" sz="1800" dirty="0" smtClean="0">
                <a:solidFill>
                  <a:srgbClr val="77933C"/>
                </a:solidFill>
              </a:rPr>
              <a:t>A1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r>
              <a:rPr lang="en-US" sz="1800" dirty="0" smtClean="0"/>
              <a:t>Descriptions of each item are found next to the item’s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>
              <a:solidFill>
                <a:srgbClr val="558ED5"/>
              </a:solidFill>
            </a:endParaRP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45273"/>
              </p:ext>
            </p:extLst>
          </p:nvPr>
        </p:nvGraphicFramePr>
        <p:xfrm>
          <a:off x="3810000" y="152400"/>
          <a:ext cx="486400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7" name="Document" r:id="rId7" imgW="7075461" imgH="8646512" progId="Word.Document.12">
                  <p:embed/>
                </p:oleObj>
              </mc:Choice>
              <mc:Fallback>
                <p:oleObj name="Document" r:id="rId7" imgW="7075461" imgH="8646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152400"/>
                        <a:ext cx="4864002" cy="647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191000" y="2971800"/>
            <a:ext cx="4038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3886200" y="3116578"/>
            <a:ext cx="198119" cy="533400"/>
          </a:xfrm>
          <a:prstGeom prst="leftBrace">
            <a:avLst/>
          </a:prstGeom>
          <a:ln w="19050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58ED5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86200" y="3048000"/>
            <a:ext cx="274319" cy="45719"/>
          </a:xfrm>
          <a:prstGeom prst="rightArrow">
            <a:avLst/>
          </a:prstGeom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933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0860" y="3258680"/>
            <a:ext cx="876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Items 1-5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07882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animBg="1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2104"/>
            <a:ext cx="3124200" cy="164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4426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Conclusive Results: Part 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472173"/>
              </p:ext>
            </p:extLst>
          </p:nvPr>
        </p:nvGraphicFramePr>
        <p:xfrm>
          <a:off x="2971800" y="1677988"/>
          <a:ext cx="571500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8" name="Document" r:id="rId4" imgW="6099262" imgH="4063040" progId="Word.Document.12">
                  <p:embed/>
                </p:oleObj>
              </mc:Choice>
              <mc:Fallback>
                <p:oleObj name="Document" r:id="rId4" imgW="6099262" imgH="4063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677988"/>
                        <a:ext cx="5715000" cy="380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130552"/>
            <a:ext cx="2444497" cy="4243615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If a substance has been </a:t>
            </a:r>
            <a:r>
              <a:rPr lang="en-US" sz="1800" u="sng" dirty="0" smtClean="0">
                <a:solidFill>
                  <a:schemeClr val="accent3">
                    <a:lumMod val="75000"/>
                  </a:schemeClr>
                </a:solidFill>
              </a:rPr>
              <a:t>confirmed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to be present in an item it will state:</a:t>
            </a:r>
          </a:p>
          <a:p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“was found to contain”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98058"/>
              </p:ext>
            </p:extLst>
          </p:nvPr>
        </p:nvGraphicFramePr>
        <p:xfrm>
          <a:off x="3810000" y="152400"/>
          <a:ext cx="486400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9" name="Document" r:id="rId7" imgW="7075461" imgH="8646512" progId="Word.Document.12">
                  <p:embed/>
                </p:oleObj>
              </mc:Choice>
              <mc:Fallback>
                <p:oleObj name="Document" r:id="rId7" imgW="7075461" imgH="8646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152400"/>
                        <a:ext cx="4864002" cy="647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4572000" y="388620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72000" y="419100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72000" y="449580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826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43" grpId="0" animBg="1"/>
      <p:bldP spid="44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Conclusive Results: Part 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804534"/>
              </p:ext>
            </p:extLst>
          </p:nvPr>
        </p:nvGraphicFramePr>
        <p:xfrm>
          <a:off x="2971800" y="1677988"/>
          <a:ext cx="571500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2" name="Document" r:id="rId4" imgW="6099262" imgH="4063040" progId="Word.Document.12">
                  <p:embed/>
                </p:oleObj>
              </mc:Choice>
              <mc:Fallback>
                <p:oleObj name="Document" r:id="rId4" imgW="6099262" imgH="4063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677988"/>
                        <a:ext cx="5715000" cy="380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130552"/>
            <a:ext cx="2444497" cy="424361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After “found to contain”, </a:t>
            </a:r>
            <a:r>
              <a:rPr lang="en-US" sz="1800" u="sng" dirty="0" smtClean="0">
                <a:solidFill>
                  <a:schemeClr val="accent3">
                    <a:lumMod val="75000"/>
                  </a:schemeClr>
                </a:solidFill>
              </a:rPr>
              <a:t>all confirmed substances are listed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in order of their greatest to least quantities present in that sample</a:t>
            </a:r>
          </a:p>
          <a:p>
            <a:endParaRPr lang="en-US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Example: </a:t>
            </a:r>
            <a:r>
              <a:rPr lang="en-US" sz="1800" dirty="0" smtClean="0">
                <a:solidFill>
                  <a:srgbClr val="0070C0"/>
                </a:solidFill>
              </a:rPr>
              <a:t>Item A1-2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   fentanyl &gt; heroin &gt; cocaine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841750"/>
              </p:ext>
            </p:extLst>
          </p:nvPr>
        </p:nvGraphicFramePr>
        <p:xfrm>
          <a:off x="3810000" y="152400"/>
          <a:ext cx="486400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3" name="Document" r:id="rId7" imgW="7075461" imgH="8646512" progId="Word.Document.12">
                  <p:embed/>
                </p:oleObj>
              </mc:Choice>
              <mc:Fallback>
                <p:oleObj name="Document" r:id="rId7" imgW="7075461" imgH="8646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152400"/>
                        <a:ext cx="4864002" cy="647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4114800" y="4191000"/>
            <a:ext cx="533400" cy="152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0" y="3886200"/>
            <a:ext cx="1143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4191000"/>
            <a:ext cx="1828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4495800"/>
            <a:ext cx="1143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449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Analyzed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820668"/>
              </p:ext>
            </p:extLst>
          </p:nvPr>
        </p:nvGraphicFramePr>
        <p:xfrm>
          <a:off x="2971800" y="1677988"/>
          <a:ext cx="571500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0" name="Document" r:id="rId4" imgW="6099262" imgH="4063040" progId="Word.Document.12">
                  <p:embed/>
                </p:oleObj>
              </mc:Choice>
              <mc:Fallback>
                <p:oleObj name="Document" r:id="rId4" imgW="6099262" imgH="4063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677988"/>
                        <a:ext cx="5715000" cy="380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130552"/>
            <a:ext cx="2444497" cy="4243615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If an item was physically analyzed or weighed, but </a:t>
            </a:r>
            <a:r>
              <a:rPr lang="en-US" sz="1800" u="sng" dirty="0" smtClean="0">
                <a:solidFill>
                  <a:srgbClr val="E46C0A"/>
                </a:solidFill>
              </a:rPr>
              <a:t>no chemical analysis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was completed it will state: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“was not chemically analyzed”</a:t>
            </a:r>
          </a:p>
          <a:p>
            <a:endParaRPr lang="en-US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If an item was </a:t>
            </a:r>
            <a:r>
              <a:rPr lang="en-US" sz="1800" u="sng" dirty="0">
                <a:solidFill>
                  <a:srgbClr val="77933C"/>
                </a:solidFill>
              </a:rPr>
              <a:t>not examined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 at all and no weight was taken it will state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“was not examined”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193606"/>
              </p:ext>
            </p:extLst>
          </p:nvPr>
        </p:nvGraphicFramePr>
        <p:xfrm>
          <a:off x="3810000" y="152400"/>
          <a:ext cx="486400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" name="Document" r:id="rId7" imgW="7075461" imgH="8646512" progId="Word.Document.12">
                  <p:embed/>
                </p:oleObj>
              </mc:Choice>
              <mc:Fallback>
                <p:oleObj name="Document" r:id="rId7" imgW="7075461" imgH="8646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152400"/>
                        <a:ext cx="4864002" cy="647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0" y="5029200"/>
            <a:ext cx="1066800" cy="228600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4800600"/>
            <a:ext cx="685800" cy="228600"/>
          </a:xfrm>
          <a:prstGeom prst="rect">
            <a:avLst/>
          </a:prstGeom>
          <a:noFill/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258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10" grpId="0" uiExpand="1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035372"/>
              </p:ext>
            </p:extLst>
          </p:nvPr>
        </p:nvGraphicFramePr>
        <p:xfrm>
          <a:off x="2971800" y="1677988"/>
          <a:ext cx="571500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2" name="Document" r:id="rId4" imgW="6099262" imgH="4063040" progId="Word.Document.12">
                  <p:embed/>
                </p:oleObj>
              </mc:Choice>
              <mc:Fallback>
                <p:oleObj name="Document" r:id="rId4" imgW="6099262" imgH="4063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677988"/>
                        <a:ext cx="5715000" cy="380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130552"/>
            <a:ext cx="2444497" cy="4243615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If an item has any substances that have </a:t>
            </a:r>
            <a:r>
              <a:rPr lang="en-US" sz="1800" u="sng" dirty="0" smtClean="0">
                <a:solidFill>
                  <a:schemeClr val="accent3">
                    <a:lumMod val="75000"/>
                  </a:schemeClr>
                </a:solidFill>
              </a:rPr>
              <a:t>preliminarily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been found it will state:</a:t>
            </a:r>
          </a:p>
          <a:p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“was preliminarily found to contain”</a:t>
            </a:r>
          </a:p>
          <a:p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This means that we have reason to believe that substance is present, but the tests ran did not reach all of the criteria to confirm it.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482850"/>
              </p:ext>
            </p:extLst>
          </p:nvPr>
        </p:nvGraphicFramePr>
        <p:xfrm>
          <a:off x="3810000" y="152400"/>
          <a:ext cx="486400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3" name="Document" r:id="rId7" imgW="7075461" imgH="8646512" progId="Word.Document.12">
                  <p:embed/>
                </p:oleObj>
              </mc:Choice>
              <mc:Fallback>
                <p:oleObj name="Document" r:id="rId7" imgW="7075461" imgH="8646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152400"/>
                        <a:ext cx="4864002" cy="647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20806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988457"/>
              </p:ext>
            </p:extLst>
          </p:nvPr>
        </p:nvGraphicFramePr>
        <p:xfrm>
          <a:off x="2971800" y="1677988"/>
          <a:ext cx="571500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" name="Document" r:id="rId4" imgW="6099262" imgH="4063040" progId="Word.Document.12">
                  <p:embed/>
                </p:oleObj>
              </mc:Choice>
              <mc:Fallback>
                <p:oleObj name="Document" r:id="rId4" imgW="6099262" imgH="4063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677988"/>
                        <a:ext cx="5715000" cy="380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130552"/>
            <a:ext cx="2444497" cy="4243615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If </a:t>
            </a:r>
            <a:r>
              <a:rPr lang="en-US" sz="1800" u="sng" dirty="0" smtClean="0">
                <a:solidFill>
                  <a:schemeClr val="accent3">
                    <a:lumMod val="75000"/>
                  </a:schemeClr>
                </a:solidFill>
              </a:rPr>
              <a:t>no regulated substances were detected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it will state:</a:t>
            </a:r>
          </a:p>
          <a:p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“was found to contain no regulated substances”</a:t>
            </a:r>
          </a:p>
          <a:p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190522"/>
              </p:ext>
            </p:extLst>
          </p:nvPr>
        </p:nvGraphicFramePr>
        <p:xfrm>
          <a:off x="3810000" y="152400"/>
          <a:ext cx="486400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" name="Document" r:id="rId7" imgW="7075461" imgH="8646512" progId="Word.Document.12">
                  <p:embed/>
                </p:oleObj>
              </mc:Choice>
              <mc:Fallback>
                <p:oleObj name="Document" r:id="rId7" imgW="7075461" imgH="8646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152400"/>
                        <a:ext cx="4864002" cy="647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28187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9696" cy="1261872"/>
          </a:xfrm>
        </p:spPr>
        <p:txBody>
          <a:bodyPr/>
          <a:lstStyle/>
          <a:p>
            <a:r>
              <a:rPr lang="en-US" dirty="0" smtClean="0"/>
              <a:t>Weights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803145"/>
              </p:ext>
            </p:extLst>
          </p:nvPr>
        </p:nvGraphicFramePr>
        <p:xfrm>
          <a:off x="2971800" y="1677988"/>
          <a:ext cx="571500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6" name="Document" r:id="rId4" imgW="6099262" imgH="4063040" progId="Word.Document.12">
                  <p:embed/>
                </p:oleObj>
              </mc:Choice>
              <mc:Fallback>
                <p:oleObj name="Document" r:id="rId4" imgW="6099262" imgH="4063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677988"/>
                        <a:ext cx="5715000" cy="380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2590800" cy="4243615"/>
          </a:xfrm>
        </p:spPr>
        <p:txBody>
          <a:bodyPr>
            <a:normAutofit/>
          </a:bodyPr>
          <a:lstStyle/>
          <a:p>
            <a:r>
              <a:rPr lang="en-US" sz="1800" u="sng" dirty="0" smtClean="0"/>
              <a:t>All weights are </a:t>
            </a:r>
            <a:r>
              <a:rPr lang="en-US" sz="1800" u="sng" dirty="0" smtClean="0">
                <a:solidFill>
                  <a:srgbClr val="77933C"/>
                </a:solidFill>
              </a:rPr>
              <a:t>net weights</a:t>
            </a:r>
            <a:r>
              <a:rPr lang="en-US" sz="1800" dirty="0"/>
              <a:t> </a:t>
            </a:r>
            <a:r>
              <a:rPr lang="en-US" sz="1800" dirty="0" smtClean="0"/>
              <a:t>of just the sample without the packaging</a:t>
            </a:r>
          </a:p>
          <a:p>
            <a:r>
              <a:rPr lang="en-US" sz="1800" u="sng" dirty="0" smtClean="0"/>
              <a:t>unless otherwise stated</a:t>
            </a:r>
            <a:r>
              <a:rPr lang="en-US" sz="1800" dirty="0" smtClean="0"/>
              <a:t> like </a:t>
            </a:r>
            <a:r>
              <a:rPr lang="en-US" sz="1800" dirty="0" smtClean="0">
                <a:solidFill>
                  <a:srgbClr val="558ED5"/>
                </a:solidFill>
              </a:rPr>
              <a:t>Item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558ED5"/>
                </a:solidFill>
              </a:rPr>
              <a:t>A1-5</a:t>
            </a:r>
          </a:p>
          <a:p>
            <a:endParaRPr lang="en-US" sz="1800" dirty="0" smtClean="0"/>
          </a:p>
          <a:p>
            <a:r>
              <a:rPr lang="en-US" sz="1800" dirty="0" smtClean="0"/>
              <a:t>If the weight is less than 10 mg, an exact weight is not reported as in </a:t>
            </a:r>
            <a:r>
              <a:rPr lang="en-US" sz="1800" dirty="0" smtClean="0">
                <a:solidFill>
                  <a:srgbClr val="E46C0A"/>
                </a:solidFill>
              </a:rPr>
              <a:t>Item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E46C0A"/>
                </a:solidFill>
              </a:rPr>
              <a:t>A1-2</a:t>
            </a:r>
            <a:endParaRPr lang="en-US" sz="1800" dirty="0">
              <a:solidFill>
                <a:srgbClr val="E46C0A"/>
              </a:solidFill>
            </a:endParaRP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811253"/>
              </p:ext>
            </p:extLst>
          </p:nvPr>
        </p:nvGraphicFramePr>
        <p:xfrm>
          <a:off x="3810000" y="152400"/>
          <a:ext cx="486400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7" name="Document" r:id="rId7" imgW="7075461" imgH="8646512" progId="Word.Document.12">
                  <p:embed/>
                </p:oleObj>
              </mc:Choice>
              <mc:Fallback>
                <p:oleObj name="Document" r:id="rId7" imgW="7075461" imgH="8646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152400"/>
                        <a:ext cx="4864002" cy="647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>
            <a:off x="4038600" y="4038600"/>
            <a:ext cx="228600" cy="45719"/>
          </a:xfrm>
          <a:prstGeom prst="rightArrow">
            <a:avLst/>
          </a:prstGeom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38600" y="4678681"/>
            <a:ext cx="228600" cy="45719"/>
          </a:xfrm>
          <a:prstGeom prst="rightArrow">
            <a:avLst/>
          </a:prstGeom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038600" y="5257800"/>
            <a:ext cx="228600" cy="45719"/>
          </a:xfrm>
          <a:prstGeom prst="rightArrow">
            <a:avLst/>
          </a:prstGeom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58ED5"/>
              </a:solidFill>
            </a:endParaRPr>
          </a:p>
        </p:txBody>
      </p:sp>
      <p:sp>
        <p:nvSpPr>
          <p:cNvPr id="12" name="Minus 11"/>
          <p:cNvSpPr/>
          <p:nvPr/>
        </p:nvSpPr>
        <p:spPr>
          <a:xfrm>
            <a:off x="4267200" y="5303519"/>
            <a:ext cx="990600" cy="45719"/>
          </a:xfrm>
          <a:prstGeom prst="mathMinus">
            <a:avLst/>
          </a:prstGeom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4191000" y="4442459"/>
            <a:ext cx="1447800" cy="53341"/>
          </a:xfrm>
          <a:prstGeom prst="mathMinus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038600" y="4351021"/>
            <a:ext cx="228600" cy="45719"/>
          </a:xfrm>
          <a:prstGeom prst="rightArrow">
            <a:avLst/>
          </a:prstGeom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125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animBg="1"/>
      <p:bldP spid="8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call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20623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51255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Contact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781960"/>
              </p:ext>
            </p:extLst>
          </p:nvPr>
        </p:nvGraphicFramePr>
        <p:xfrm>
          <a:off x="2971800" y="1677988"/>
          <a:ext cx="571500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2" name="Document" r:id="rId4" imgW="6099262" imgH="4063040" progId="Word.Document.12">
                  <p:embed/>
                </p:oleObj>
              </mc:Choice>
              <mc:Fallback>
                <p:oleObj name="Document" r:id="rId4" imgW="6099262" imgH="4063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677988"/>
                        <a:ext cx="5715000" cy="380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130552"/>
            <a:ext cx="2444497" cy="4243615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1800" dirty="0" smtClean="0"/>
              <a:t>The scientist who completed the examination is listed at the bottom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354280"/>
              </p:ext>
            </p:extLst>
          </p:nvPr>
        </p:nvGraphicFramePr>
        <p:xfrm>
          <a:off x="3810000" y="152400"/>
          <a:ext cx="486400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3" name="Document" r:id="rId7" imgW="7075461" imgH="8646512" progId="Word.Document.12">
                  <p:embed/>
                </p:oleObj>
              </mc:Choice>
              <mc:Fallback>
                <p:oleObj name="Document" r:id="rId7" imgW="7075461" imgH="8646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152400"/>
                        <a:ext cx="4864002" cy="647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172200" y="6096000"/>
            <a:ext cx="990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590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General Information</a:t>
            </a:r>
          </a:p>
          <a:p>
            <a:r>
              <a:rPr lang="en-US" dirty="0" smtClean="0"/>
              <a:t>Item Numbering </a:t>
            </a:r>
          </a:p>
          <a:p>
            <a:r>
              <a:rPr lang="en-US" dirty="0" smtClean="0"/>
              <a:t>Reading the Results</a:t>
            </a:r>
          </a:p>
          <a:p>
            <a:r>
              <a:rPr lang="en-US" dirty="0" smtClean="0"/>
              <a:t>Who to Contact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251777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169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Contact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379196"/>
              </p:ext>
            </p:extLst>
          </p:nvPr>
        </p:nvGraphicFramePr>
        <p:xfrm>
          <a:off x="2971800" y="1677988"/>
          <a:ext cx="571500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2" name="Document" r:id="rId4" imgW="6099262" imgH="4063040" progId="Word.Document.12">
                  <p:embed/>
                </p:oleObj>
              </mc:Choice>
              <mc:Fallback>
                <p:oleObj name="Document" r:id="rId4" imgW="6099262" imgH="4063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677988"/>
                        <a:ext cx="5715000" cy="380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130552"/>
            <a:ext cx="2444497" cy="4243615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The laboratory’s main contact information is also included and we can help you get in contact with the right person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400391"/>
              </p:ext>
            </p:extLst>
          </p:nvPr>
        </p:nvGraphicFramePr>
        <p:xfrm>
          <a:off x="3810000" y="152400"/>
          <a:ext cx="486400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3" name="Document" r:id="rId7" imgW="7075461" imgH="8646512" progId="Word.Document.12">
                  <p:embed/>
                </p:oleObj>
              </mc:Choice>
              <mc:Fallback>
                <p:oleObj name="Document" r:id="rId7" imgW="7075461" imgH="8646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152400"/>
                        <a:ext cx="4864002" cy="647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114800" y="304800"/>
            <a:ext cx="1752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304800"/>
            <a:ext cx="1447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796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93A299"/>
              </a:buClr>
              <a:buNone/>
            </a:pPr>
            <a:endParaRPr lang="en-US" sz="2800" dirty="0" smtClean="0">
              <a:solidFill>
                <a:srgbClr val="292934"/>
              </a:solidFill>
            </a:endParaRPr>
          </a:p>
          <a:p>
            <a:pPr marL="0" lvl="0" indent="0" algn="ctr">
              <a:buClr>
                <a:srgbClr val="93A299"/>
              </a:buClr>
              <a:buNone/>
            </a:pPr>
            <a:r>
              <a:rPr lang="en-US" sz="2800" dirty="0" smtClean="0">
                <a:solidFill>
                  <a:srgbClr val="292934"/>
                </a:solidFill>
              </a:rPr>
              <a:t>Denise </a:t>
            </a:r>
            <a:r>
              <a:rPr lang="en-US" sz="2800" dirty="0">
                <a:solidFill>
                  <a:srgbClr val="292934"/>
                </a:solidFill>
              </a:rPr>
              <a:t>Gregory </a:t>
            </a:r>
          </a:p>
          <a:p>
            <a:pPr marL="0" lvl="0" indent="0" algn="ctr">
              <a:buClr>
                <a:srgbClr val="93A299"/>
              </a:buClr>
              <a:buNone/>
            </a:pPr>
            <a:r>
              <a:rPr lang="en-US" sz="2800" dirty="0">
                <a:solidFill>
                  <a:srgbClr val="292934"/>
                </a:solidFill>
              </a:rPr>
              <a:t>   Drug Chemistry Supervisor</a:t>
            </a:r>
          </a:p>
          <a:p>
            <a:pPr marL="0" lvl="0" indent="0" algn="ctr">
              <a:buClr>
                <a:srgbClr val="93A299"/>
              </a:buClr>
              <a:buNone/>
            </a:pPr>
            <a:r>
              <a:rPr lang="en-US" sz="2800" dirty="0">
                <a:solidFill>
                  <a:srgbClr val="292934"/>
                </a:solidFill>
              </a:rPr>
              <a:t>   </a:t>
            </a:r>
            <a:r>
              <a:rPr lang="en-US" sz="2800" dirty="0">
                <a:solidFill>
                  <a:srgbClr val="292934"/>
                </a:solidFill>
                <a:hlinkClick r:id="rId2"/>
              </a:rPr>
              <a:t>Denise.Gregory@vermont.gov</a:t>
            </a:r>
            <a:endParaRPr lang="en-US" sz="2800" dirty="0">
              <a:solidFill>
                <a:srgbClr val="292934"/>
              </a:solidFill>
            </a:endParaRPr>
          </a:p>
          <a:p>
            <a:pPr marL="0" lvl="0" indent="0" algn="ctr">
              <a:buClr>
                <a:srgbClr val="93A299"/>
              </a:buClr>
              <a:buNone/>
            </a:pPr>
            <a:endParaRPr lang="en-US" dirty="0">
              <a:solidFill>
                <a:srgbClr val="292934"/>
              </a:solidFill>
            </a:endParaRPr>
          </a:p>
          <a:p>
            <a:pPr marL="0" lvl="0" indent="0" algn="ctr">
              <a:buClr>
                <a:srgbClr val="93A299"/>
              </a:buClr>
              <a:buNone/>
            </a:pPr>
            <a:r>
              <a:rPr lang="en-US" sz="2800" dirty="0">
                <a:solidFill>
                  <a:srgbClr val="292934"/>
                </a:solidFill>
              </a:rPr>
              <a:t>Trisha Conti, Ph.D. </a:t>
            </a:r>
          </a:p>
          <a:p>
            <a:pPr marL="274320" lvl="1" indent="0" algn="ctr">
              <a:buClr>
                <a:srgbClr val="93A299"/>
              </a:buClr>
              <a:buNone/>
            </a:pPr>
            <a:r>
              <a:rPr lang="en-US" dirty="0">
                <a:solidFill>
                  <a:srgbClr val="292934"/>
                </a:solidFill>
              </a:rPr>
              <a:t>Lab Director</a:t>
            </a:r>
          </a:p>
          <a:p>
            <a:pPr marL="274320" lvl="1" indent="0" algn="ctr">
              <a:buClr>
                <a:srgbClr val="93A299"/>
              </a:buClr>
              <a:buNone/>
            </a:pPr>
            <a:r>
              <a:rPr lang="en-US" dirty="0">
                <a:solidFill>
                  <a:srgbClr val="292934"/>
                </a:solidFill>
                <a:hlinkClick r:id="rId3"/>
              </a:rPr>
              <a:t>Trisha.Conti@vermont.gov</a:t>
            </a:r>
            <a:endParaRPr lang="en-US" dirty="0">
              <a:solidFill>
                <a:srgbClr val="292934"/>
              </a:solidFill>
            </a:endParaRPr>
          </a:p>
          <a:p>
            <a:pPr marL="274320" lvl="1" indent="0" algn="ctr">
              <a:buClr>
                <a:srgbClr val="93A299"/>
              </a:buClr>
              <a:buNone/>
            </a:pPr>
            <a:endParaRPr lang="en-US" dirty="0">
              <a:solidFill>
                <a:srgbClr val="292934"/>
              </a:solidFill>
            </a:endParaRPr>
          </a:p>
          <a:p>
            <a:pPr marL="274320" lvl="1" indent="0" algn="ctr">
              <a:buClr>
                <a:srgbClr val="93A299"/>
              </a:buClr>
              <a:buNone/>
            </a:pPr>
            <a:r>
              <a:rPr lang="en-US" sz="2600" dirty="0">
                <a:solidFill>
                  <a:srgbClr val="292934"/>
                </a:solidFill>
                <a:hlinkClick r:id="rId4"/>
              </a:rPr>
              <a:t>DPS.VFLLabReports@vermont.gov</a:t>
            </a:r>
            <a:endParaRPr lang="en-US" sz="2600" dirty="0">
              <a:solidFill>
                <a:srgbClr val="292934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Feel </a:t>
            </a:r>
            <a:r>
              <a:rPr lang="en-US" dirty="0"/>
              <a:t>free to reach out with any questions. </a:t>
            </a:r>
          </a:p>
          <a:p>
            <a:endParaRPr lang="en-US" dirty="0"/>
          </a:p>
          <a:p>
            <a:r>
              <a:rPr lang="en-US" dirty="0"/>
              <a:t>Any questions sent to </a:t>
            </a:r>
            <a:r>
              <a:rPr lang="en-US" dirty="0">
                <a:hlinkClick r:id="rId4"/>
              </a:rPr>
              <a:t>DPS.VFLLabReports@vermont.gov</a:t>
            </a:r>
            <a:r>
              <a:rPr lang="en-US" dirty="0"/>
              <a:t> can be directed to the appropriate </a:t>
            </a:r>
            <a:r>
              <a:rPr lang="en-US" dirty="0" smtClean="0"/>
              <a:t>contact.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329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Where to Find </a:t>
            </a:r>
            <a:r>
              <a:rPr lang="en-US" dirty="0"/>
              <a:t>G</a:t>
            </a:r>
            <a:r>
              <a:rPr lang="en-US" dirty="0" smtClean="0"/>
              <a:t>eneral </a:t>
            </a:r>
            <a:r>
              <a:rPr lang="en-US" dirty="0"/>
              <a:t>I</a:t>
            </a:r>
            <a:r>
              <a:rPr lang="en-US" dirty="0" smtClean="0"/>
              <a:t>nfo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Item Numbering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to Read the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to Reach Us 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2895600" cy="371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8043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 smtClean="0"/>
              <a:t>Questions? 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1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29056"/>
            <a:ext cx="568299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75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305 Info From Agency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182414"/>
              </p:ext>
            </p:extLst>
          </p:nvPr>
        </p:nvGraphicFramePr>
        <p:xfrm>
          <a:off x="2971800" y="1677988"/>
          <a:ext cx="571500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" name="Document" r:id="rId4" imgW="6099262" imgH="4063040" progId="Word.Document.12">
                  <p:embed/>
                </p:oleObj>
              </mc:Choice>
              <mc:Fallback>
                <p:oleObj name="Document" r:id="rId4" imgW="6099262" imgH="4063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677988"/>
                        <a:ext cx="5715000" cy="380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2130552"/>
            <a:ext cx="2292097" cy="424361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604A7B"/>
                </a:solidFill>
              </a:rPr>
              <a:t>Case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58ED5"/>
                </a:solidFill>
              </a:rPr>
              <a:t>Agency’s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58ED5"/>
                </a:solidFill>
              </a:rPr>
              <a:t>Investigating Officer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7933C"/>
                </a:solidFill>
              </a:rPr>
              <a:t>Suspect’s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7933C"/>
                </a:solidFill>
              </a:rPr>
              <a:t>UCR Code/Offense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E46C0A"/>
                </a:solidFill>
              </a:rPr>
              <a:t>Attorney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68008"/>
              </p:ext>
            </p:extLst>
          </p:nvPr>
        </p:nvGraphicFramePr>
        <p:xfrm>
          <a:off x="3810000" y="152400"/>
          <a:ext cx="486400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" name="Document" r:id="rId7" imgW="7075461" imgH="8646512" progId="Word.Document.12">
                  <p:embed/>
                </p:oleObj>
              </mc:Choice>
              <mc:Fallback>
                <p:oleObj name="Document" r:id="rId7" imgW="7075461" imgH="8646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152400"/>
                        <a:ext cx="4864002" cy="647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400800" y="1371600"/>
            <a:ext cx="1371600" cy="152400"/>
          </a:xfrm>
          <a:prstGeom prst="rect">
            <a:avLst/>
          </a:prstGeom>
          <a:noFill/>
          <a:ln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400" y="990600"/>
            <a:ext cx="609600" cy="228600"/>
          </a:xfrm>
          <a:prstGeom prst="rect">
            <a:avLst/>
          </a:prstGeom>
          <a:noFill/>
          <a:ln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1219200"/>
            <a:ext cx="914400" cy="381000"/>
          </a:xfrm>
          <a:prstGeom prst="rect">
            <a:avLst/>
          </a:prstGeom>
          <a:noFill/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2438400"/>
            <a:ext cx="1600200" cy="152400"/>
          </a:xfrm>
          <a:prstGeom prst="rect">
            <a:avLst/>
          </a:prstGeom>
          <a:noFill/>
          <a:ln>
            <a:solidFill>
              <a:srgbClr val="55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057400"/>
            <a:ext cx="1828800" cy="381000"/>
          </a:xfrm>
          <a:prstGeom prst="rect">
            <a:avLst/>
          </a:prstGeom>
          <a:noFill/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62400" y="6400800"/>
            <a:ext cx="914400" cy="228600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41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10" grpId="0" animBg="1"/>
      <p:bldP spid="11" grpId="0" animBg="1"/>
      <p:bldP spid="3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2368296" cy="1215752"/>
          </a:xfrm>
        </p:spPr>
        <p:txBody>
          <a:bodyPr/>
          <a:lstStyle/>
          <a:p>
            <a:r>
              <a:rPr lang="en-US" sz="2300" dirty="0" smtClean="0"/>
              <a:t>VFL Case Number &amp; Exam Type</a:t>
            </a:r>
            <a:endParaRPr lang="en-US" sz="2300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319549"/>
              </p:ext>
            </p:extLst>
          </p:nvPr>
        </p:nvGraphicFramePr>
        <p:xfrm>
          <a:off x="2971800" y="1677988"/>
          <a:ext cx="571500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" name="Document" r:id="rId4" imgW="6099262" imgH="4063040" progId="Word.Document.12">
                  <p:embed/>
                </p:oleObj>
              </mc:Choice>
              <mc:Fallback>
                <p:oleObj name="Document" r:id="rId4" imgW="6099262" imgH="4063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677988"/>
                        <a:ext cx="5715000" cy="380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2130552"/>
            <a:ext cx="2438400" cy="4243615"/>
          </a:xfrm>
        </p:spPr>
        <p:txBody>
          <a:bodyPr>
            <a:normAutofit fontScale="92500" lnSpcReduction="10000"/>
          </a:bodyPr>
          <a:lstStyle/>
          <a:p>
            <a:endParaRPr lang="en-US" sz="1600" dirty="0" smtClean="0"/>
          </a:p>
          <a:p>
            <a:r>
              <a:rPr lang="en-US" sz="1800" dirty="0" smtClean="0"/>
              <a:t>The VFL assigned case number given upon submission which serves as the report’s unique identifier with the exam type(s) requested below</a:t>
            </a:r>
          </a:p>
          <a:p>
            <a:endParaRPr lang="en-US" sz="2000" dirty="0"/>
          </a:p>
          <a:p>
            <a:r>
              <a:rPr lang="en-US" sz="1800" dirty="0" smtClean="0"/>
              <a:t>Formatted </a:t>
            </a:r>
            <a:r>
              <a:rPr lang="en-US" sz="1800" dirty="0" smtClean="0">
                <a:solidFill>
                  <a:srgbClr val="604A7B"/>
                </a:solidFill>
              </a:rPr>
              <a:t>V</a:t>
            </a:r>
            <a:r>
              <a:rPr lang="en-US" sz="1800" dirty="0" smtClean="0">
                <a:solidFill>
                  <a:srgbClr val="558ED5"/>
                </a:solidFill>
              </a:rPr>
              <a:t>00</a:t>
            </a:r>
            <a:r>
              <a:rPr lang="en-US" sz="1800" dirty="0" smtClean="0"/>
              <a:t>-</a:t>
            </a:r>
            <a:r>
              <a:rPr lang="en-US" sz="1800" dirty="0" smtClean="0">
                <a:solidFill>
                  <a:srgbClr val="77933C"/>
                </a:solidFill>
              </a:rPr>
              <a:t>000</a:t>
            </a:r>
            <a:r>
              <a:rPr lang="en-US" sz="1800" dirty="0" smtClean="0"/>
              <a:t>-</a:t>
            </a:r>
            <a:r>
              <a:rPr lang="en-US" sz="1800" dirty="0" smtClean="0">
                <a:solidFill>
                  <a:srgbClr val="E46C0A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604A7B"/>
                </a:solidFill>
              </a:rPr>
              <a:t>Vermont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558ED5"/>
                </a:solidFill>
              </a:rPr>
              <a:t>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77933C"/>
                </a:solidFill>
              </a:rPr>
              <a:t>Sequential by case submission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7933C"/>
                </a:solidFill>
              </a:rPr>
              <a:t>Ex: 100, 101,102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E46C0A"/>
                </a:solidFill>
              </a:rPr>
              <a:t>Report Number</a:t>
            </a:r>
            <a:endParaRPr lang="en-US" sz="1800" dirty="0">
              <a:solidFill>
                <a:srgbClr val="E46C0A"/>
              </a:solidFill>
            </a:endParaRPr>
          </a:p>
          <a:p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186898"/>
              </p:ext>
            </p:extLst>
          </p:nvPr>
        </p:nvGraphicFramePr>
        <p:xfrm>
          <a:off x="3810000" y="152400"/>
          <a:ext cx="486400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" name="Document" r:id="rId7" imgW="7075461" imgH="8646512" progId="Word.Document.12">
                  <p:embed/>
                </p:oleObj>
              </mc:Choice>
              <mc:Fallback>
                <p:oleObj name="Document" r:id="rId7" imgW="7075461" imgH="8646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152400"/>
                        <a:ext cx="4864002" cy="647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962400" y="2514600"/>
            <a:ext cx="1752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71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Completed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531526"/>
              </p:ext>
            </p:extLst>
          </p:nvPr>
        </p:nvGraphicFramePr>
        <p:xfrm>
          <a:off x="2971800" y="1677988"/>
          <a:ext cx="571500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" name="Document" r:id="rId4" imgW="6099262" imgH="4063040" progId="Word.Document.12">
                  <p:embed/>
                </p:oleObj>
              </mc:Choice>
              <mc:Fallback>
                <p:oleObj name="Document" r:id="rId4" imgW="6099262" imgH="4063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677988"/>
                        <a:ext cx="5715000" cy="380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130552"/>
            <a:ext cx="2215897" cy="4243615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1800" dirty="0" smtClean="0"/>
              <a:t>The date the report was completed</a:t>
            </a:r>
          </a:p>
          <a:p>
            <a:endParaRPr lang="en-US" sz="1800" dirty="0"/>
          </a:p>
          <a:p>
            <a:r>
              <a:rPr lang="en-US" sz="1800" dirty="0" smtClean="0"/>
              <a:t>*Due to the review process for all cases, there may be a time gap between this date and the date it is received by the customer. </a:t>
            </a:r>
          </a:p>
          <a:p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91479"/>
              </p:ext>
            </p:extLst>
          </p:nvPr>
        </p:nvGraphicFramePr>
        <p:xfrm>
          <a:off x="3810000" y="152400"/>
          <a:ext cx="486400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" name="Document" r:id="rId7" imgW="7075461" imgH="8646512" progId="Word.Document.12">
                  <p:embed/>
                </p:oleObj>
              </mc:Choice>
              <mc:Fallback>
                <p:oleObj name="Document" r:id="rId7" imgW="7075461" imgH="8646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152400"/>
                        <a:ext cx="4864002" cy="647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400800" y="1219200"/>
            <a:ext cx="1371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94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Understanding the Item numbering system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105400" cy="15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9077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Numbering: Part 1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672922"/>
              </p:ext>
            </p:extLst>
          </p:nvPr>
        </p:nvGraphicFramePr>
        <p:xfrm>
          <a:off x="2971800" y="1677988"/>
          <a:ext cx="571500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" name="Document" r:id="rId4" imgW="6099262" imgH="4063040" progId="Word.Document.12">
                  <p:embed/>
                </p:oleObj>
              </mc:Choice>
              <mc:Fallback>
                <p:oleObj name="Document" r:id="rId4" imgW="6099262" imgH="4063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1677988"/>
                        <a:ext cx="5715000" cy="380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28" y="1388268"/>
            <a:ext cx="2785872" cy="508873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r>
              <a:rPr lang="en-US" sz="2400" dirty="0" smtClean="0"/>
              <a:t>Item numbering is done sequentially in a nesting format</a:t>
            </a:r>
          </a:p>
          <a:p>
            <a:endParaRPr lang="en-US" sz="2000" dirty="0" smtClean="0"/>
          </a:p>
          <a:p>
            <a:pPr lvl="0">
              <a:buClrTx/>
              <a:buSzTx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Example #1: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Item </a:t>
            </a:r>
            <a:r>
              <a:rPr lang="en-US" sz="2200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A</a:t>
            </a:r>
            <a:r>
              <a:rPr lang="en-US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1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2200" dirty="0">
                <a:solidFill>
                  <a:srgbClr val="E46C0A"/>
                </a:solidFill>
                <a:latin typeface="Calibri"/>
              </a:rPr>
              <a:t>3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A refers </a:t>
            </a:r>
            <a:r>
              <a:rPr lang="en-US" sz="2200" dirty="0">
                <a:solidFill>
                  <a:srgbClr val="604A7B"/>
                </a:solidFill>
                <a:latin typeface="Calibri"/>
              </a:rPr>
              <a:t>to the </a:t>
            </a:r>
            <a:r>
              <a:rPr lang="en-US" sz="2200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submission </a:t>
            </a:r>
          </a:p>
          <a:p>
            <a:pPr marL="800100" lvl="1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(A=1st, B=2nd, C=3rd, </a:t>
            </a:r>
            <a:r>
              <a:rPr lang="en-US" sz="1800" dirty="0" err="1">
                <a:solidFill>
                  <a:srgbClr val="8064A2">
                    <a:lumMod val="75000"/>
                  </a:srgbClr>
                </a:solidFill>
                <a:latin typeface="Calibri"/>
              </a:rPr>
              <a:t>etc</a:t>
            </a:r>
            <a:r>
              <a:rPr lang="en-US" sz="1800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)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 refers to the outermost evidence</a:t>
            </a:r>
            <a:r>
              <a:rPr lang="en-US" sz="2200" dirty="0">
                <a:solidFill>
                  <a:srgbClr val="558ED5"/>
                </a:solidFill>
                <a:latin typeface="Calibri"/>
              </a:rPr>
              <a:t> container </a:t>
            </a:r>
          </a:p>
          <a:p>
            <a:pPr marL="800100" lvl="1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A</a:t>
            </a:r>
            <a:r>
              <a:rPr lang="en-US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18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</a:t>
            </a:r>
            <a:r>
              <a:rPr lang="en-US" sz="1800" baseline="30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st</a:t>
            </a:r>
            <a:r>
              <a:rPr lang="en-US" sz="18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container </a:t>
            </a:r>
            <a:r>
              <a:rPr lang="en-US" sz="1800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1</a:t>
            </a:r>
            <a:r>
              <a:rPr lang="en-US" sz="1800" baseline="30000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st</a:t>
            </a:r>
            <a:r>
              <a:rPr lang="en-US" sz="1800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 submission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1 refers to an item found </a:t>
            </a:r>
            <a:r>
              <a:rPr lang="en-US" sz="2200" dirty="0">
                <a:solidFill>
                  <a:srgbClr val="77933C"/>
                </a:solidFill>
                <a:latin typeface="Calibri"/>
              </a:rPr>
              <a:t>directly inside </a:t>
            </a:r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of the evidence container </a:t>
            </a:r>
            <a:r>
              <a:rPr lang="en-US" sz="2200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A</a:t>
            </a:r>
            <a:r>
              <a:rPr lang="en-US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3 refers to a sub-item of </a:t>
            </a:r>
            <a:r>
              <a:rPr lang="en-US" sz="2200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A</a:t>
            </a:r>
            <a:r>
              <a:rPr lang="en-US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1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22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1</a:t>
            </a:r>
          </a:p>
          <a:p>
            <a:pPr marL="342900" lvl="0" indent="-342900">
              <a:buClrTx/>
              <a:buSzTx/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9BBB59">
                  <a:lumMod val="75000"/>
                </a:srgbClr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46665"/>
              </p:ext>
            </p:extLst>
          </p:nvPr>
        </p:nvGraphicFramePr>
        <p:xfrm>
          <a:off x="3810000" y="152400"/>
          <a:ext cx="486400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" name="Document" r:id="rId7" imgW="7075461" imgH="8646512" progId="Word.Document.12">
                  <p:embed/>
                </p:oleObj>
              </mc:Choice>
              <mc:Fallback>
                <p:oleObj name="Document" r:id="rId7" imgW="7075461" imgH="86465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152400"/>
                        <a:ext cx="4864002" cy="6477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191000" y="2971800"/>
            <a:ext cx="4572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865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 – Give it a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458200" cy="4718304"/>
          </a:xfrm>
        </p:spPr>
        <p:txBody>
          <a:bodyPr>
            <a:normAutofit/>
          </a:bodyPr>
          <a:lstStyle/>
          <a:p>
            <a:pPr lvl="1">
              <a:buClrTx/>
              <a:buSzTx/>
            </a:pPr>
            <a:endParaRPr lang="en-US" sz="1800" dirty="0" smtClean="0">
              <a:solidFill>
                <a:srgbClr val="E46C0A"/>
              </a:solidFill>
              <a:latin typeface="Calibri"/>
            </a:endParaRPr>
          </a:p>
          <a:p>
            <a:pPr lvl="1">
              <a:buClrTx/>
              <a:buSzTx/>
            </a:pPr>
            <a:r>
              <a:rPr lang="en-US" sz="2200" dirty="0" smtClean="0">
                <a:solidFill>
                  <a:srgbClr val="E46C0A"/>
                </a:solidFill>
                <a:latin typeface="Calibri"/>
              </a:rPr>
              <a:t>Sub-Item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srgbClr val="E46C0A"/>
                </a:solidFill>
                <a:latin typeface="Calibri"/>
              </a:rPr>
              <a:t>1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2200" dirty="0" smtClean="0">
                <a:solidFill>
                  <a:srgbClr val="E46C0A"/>
                </a:solidFill>
                <a:latin typeface="Calibri"/>
              </a:rPr>
              <a:t>2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from </a:t>
            </a:r>
            <a:r>
              <a:rPr lang="en-US" sz="2200" dirty="0">
                <a:solidFill>
                  <a:srgbClr val="77933C"/>
                </a:solidFill>
                <a:latin typeface="Calibri"/>
              </a:rPr>
              <a:t>Item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77933C"/>
                </a:solidFill>
                <a:latin typeface="Calibri"/>
              </a:rPr>
              <a:t>1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of the </a:t>
            </a:r>
            <a:r>
              <a:rPr lang="en-US" sz="2200" dirty="0">
                <a:solidFill>
                  <a:srgbClr val="558ED5"/>
                </a:solidFill>
                <a:latin typeface="Calibri"/>
              </a:rPr>
              <a:t>2</a:t>
            </a:r>
            <a:r>
              <a:rPr lang="en-US" sz="2200" baseline="30000" dirty="0">
                <a:solidFill>
                  <a:srgbClr val="558ED5"/>
                </a:solidFill>
                <a:latin typeface="Calibri"/>
              </a:rPr>
              <a:t>nd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>
                <a:solidFill>
                  <a:srgbClr val="558ED5"/>
                </a:solidFill>
                <a:latin typeface="Calibri"/>
              </a:rPr>
              <a:t>container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from the </a:t>
            </a:r>
            <a:r>
              <a:rPr lang="en-US" sz="2200" dirty="0">
                <a:solidFill>
                  <a:srgbClr val="604A7B"/>
                </a:solidFill>
                <a:latin typeface="Calibri"/>
              </a:rPr>
              <a:t>3</a:t>
            </a:r>
            <a:r>
              <a:rPr lang="en-US" sz="2200" baseline="30000" dirty="0">
                <a:solidFill>
                  <a:srgbClr val="604A7B"/>
                </a:solidFill>
                <a:latin typeface="Calibri"/>
              </a:rPr>
              <a:t>rd</a:t>
            </a:r>
            <a:r>
              <a:rPr lang="en-US" sz="2200" dirty="0">
                <a:solidFill>
                  <a:srgbClr val="604A7B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srgbClr val="604A7B"/>
                </a:solidFill>
                <a:latin typeface="Calibri"/>
              </a:rPr>
              <a:t>submission   </a:t>
            </a:r>
            <a:endParaRPr lang="en-US" sz="2200" dirty="0">
              <a:solidFill>
                <a:srgbClr val="604A7B"/>
              </a:solidFill>
              <a:latin typeface="Calibri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04517"/>
            <a:ext cx="2514599" cy="330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81" b="24364"/>
          <a:stretch/>
        </p:blipFill>
        <p:spPr bwMode="auto">
          <a:xfrm>
            <a:off x="5943600" y="4876800"/>
            <a:ext cx="1592580" cy="118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60" y="3934229"/>
            <a:ext cx="1676400" cy="233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57" b="27528"/>
          <a:stretch/>
        </p:blipFill>
        <p:spPr bwMode="auto">
          <a:xfrm>
            <a:off x="5943600" y="3726586"/>
            <a:ext cx="966788" cy="83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7748" y="6224155"/>
            <a:ext cx="1485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Container: </a:t>
            </a:r>
            <a:r>
              <a:rPr lang="en-US" sz="1400" dirty="0" smtClean="0">
                <a:solidFill>
                  <a:srgbClr val="604A7B"/>
                </a:solidFill>
              </a:rPr>
              <a:t>C</a:t>
            </a:r>
            <a:r>
              <a:rPr lang="en-US" sz="1400" dirty="0" smtClean="0">
                <a:solidFill>
                  <a:srgbClr val="558ED5"/>
                </a:solidFill>
              </a:rPr>
              <a:t>2</a:t>
            </a:r>
            <a:endParaRPr lang="en-US" sz="1400" dirty="0">
              <a:solidFill>
                <a:srgbClr val="558ED5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276600" y="5029200"/>
            <a:ext cx="381000" cy="119263"/>
          </a:xfrm>
          <a:prstGeom prst="rightArrow">
            <a:avLst/>
          </a:prstGeom>
          <a:solidFill>
            <a:srgbClr val="77933C"/>
          </a:solidFill>
          <a:ln>
            <a:solidFill>
              <a:srgbClr val="7793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6200" y="546818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</a:t>
            </a:r>
            <a:r>
              <a:rPr lang="en-US" dirty="0" smtClean="0">
                <a:solidFill>
                  <a:srgbClr val="604A7B"/>
                </a:solidFill>
              </a:rPr>
              <a:t>C</a:t>
            </a:r>
            <a:r>
              <a:rPr lang="en-US" dirty="0" smtClean="0">
                <a:solidFill>
                  <a:srgbClr val="558ED5"/>
                </a:solidFill>
              </a:rPr>
              <a:t>2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77933C"/>
                </a:solidFill>
              </a:rPr>
              <a:t>1</a:t>
            </a:r>
            <a:endParaRPr lang="en-US" dirty="0">
              <a:solidFill>
                <a:srgbClr val="77933C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0321394">
            <a:off x="5203427" y="4577211"/>
            <a:ext cx="510540" cy="13780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210198">
            <a:off x="5203945" y="5259172"/>
            <a:ext cx="510540" cy="137808"/>
          </a:xfrm>
          <a:prstGeom prst="rightArrow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6600" y="403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</a:t>
            </a:r>
            <a:r>
              <a:rPr lang="en-US" dirty="0" smtClean="0">
                <a:solidFill>
                  <a:srgbClr val="604A7B"/>
                </a:solidFill>
              </a:rPr>
              <a:t>C</a:t>
            </a:r>
            <a:r>
              <a:rPr lang="en-US" dirty="0" smtClean="0">
                <a:solidFill>
                  <a:srgbClr val="558ED5"/>
                </a:solidFill>
              </a:rPr>
              <a:t>2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77933C"/>
                </a:solidFill>
              </a:rPr>
              <a:t>1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E46C0A"/>
                </a:solidFill>
              </a:rPr>
              <a:t>1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6180" y="557724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</a:t>
            </a:r>
            <a:r>
              <a:rPr lang="en-US" dirty="0" smtClean="0">
                <a:solidFill>
                  <a:srgbClr val="604A7B"/>
                </a:solidFill>
              </a:rPr>
              <a:t>C</a:t>
            </a:r>
            <a:r>
              <a:rPr lang="en-US" dirty="0" smtClean="0">
                <a:solidFill>
                  <a:srgbClr val="558ED5"/>
                </a:solidFill>
              </a:rPr>
              <a:t>2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77933C"/>
                </a:solidFill>
              </a:rPr>
              <a:t>1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E46C0A"/>
                </a:solidFill>
              </a:rPr>
              <a:t>2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99" y="1640348"/>
            <a:ext cx="220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#2: Item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164034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smtClean="0">
                <a:solidFill>
                  <a:srgbClr val="77933C"/>
                </a:solidFill>
              </a:rPr>
              <a:t>1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37154" y="1640348"/>
            <a:ext cx="143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</a:t>
            </a:r>
            <a:r>
              <a:rPr lang="en-US" sz="2000" dirty="0" smtClean="0">
                <a:solidFill>
                  <a:srgbClr val="E46C0A"/>
                </a:solidFill>
              </a:rPr>
              <a:t>1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E46C0A"/>
                </a:solidFill>
              </a:rPr>
              <a:t>2</a:t>
            </a:r>
            <a:endParaRPr lang="en-US" sz="2000" dirty="0">
              <a:solidFill>
                <a:srgbClr val="E46C0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1082" y="1640348"/>
            <a:ext cx="52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04A7B"/>
                </a:solidFill>
              </a:rPr>
              <a:t>C</a:t>
            </a:r>
            <a:r>
              <a:rPr lang="en-US" sz="2000" dirty="0" smtClean="0">
                <a:solidFill>
                  <a:srgbClr val="558ED5"/>
                </a:solidFill>
              </a:rPr>
              <a:t>2</a:t>
            </a:r>
            <a:endParaRPr lang="en-US" sz="2000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8734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  <p:bldP spid="5" grpId="0"/>
      <p:bldP spid="6" grpId="0" animBg="1"/>
      <p:bldP spid="7" grpId="0"/>
      <p:bldP spid="8" grpId="0" animBg="1"/>
      <p:bldP spid="14" grpId="0" animBg="1"/>
      <p:bldP spid="9" grpId="0"/>
      <p:bldP spid="10" grpId="0"/>
      <p:bldP spid="11" grpId="0"/>
      <p:bldP spid="13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1814</TotalTime>
  <Words>602</Words>
  <Application>Microsoft Office PowerPoint</Application>
  <PresentationFormat>On-screen Show (4:3)</PresentationFormat>
  <Paragraphs>143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Clarity</vt:lpstr>
      <vt:lpstr>Document</vt:lpstr>
      <vt:lpstr>Tips on How to Read Drug Reports</vt:lpstr>
      <vt:lpstr>Outline</vt:lpstr>
      <vt:lpstr>General Information</vt:lpstr>
      <vt:lpstr>305 Info From Agency</vt:lpstr>
      <vt:lpstr>VFL Case Number &amp; Exam Type</vt:lpstr>
      <vt:lpstr>Date Completed</vt:lpstr>
      <vt:lpstr>Understanding the Item numbering system</vt:lpstr>
      <vt:lpstr>Item Numbering: Part 1 </vt:lpstr>
      <vt:lpstr>Example #2 – Give it a try</vt:lpstr>
      <vt:lpstr>Item Numbering: Part 2 </vt:lpstr>
      <vt:lpstr>Reading the Results</vt:lpstr>
      <vt:lpstr>Conclusive Results: Part 1</vt:lpstr>
      <vt:lpstr>Conclusive Results: Part 2</vt:lpstr>
      <vt:lpstr>Not Analyzed Results</vt:lpstr>
      <vt:lpstr>Preliminary Results</vt:lpstr>
      <vt:lpstr>Other Results</vt:lpstr>
      <vt:lpstr>Weights</vt:lpstr>
      <vt:lpstr>Who to call</vt:lpstr>
      <vt:lpstr>Who To Contact</vt:lpstr>
      <vt:lpstr>Who To Contact</vt:lpstr>
      <vt:lpstr>Additional Contacts</vt:lpstr>
      <vt:lpstr>Summary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Schmitt, Kathryn M.</dc:creator>
  <cp:lastModifiedBy>Schmitt, Kathryn M.</cp:lastModifiedBy>
  <cp:revision>128</cp:revision>
  <dcterms:created xsi:type="dcterms:W3CDTF">2021-01-25T20:49:38Z</dcterms:created>
  <dcterms:modified xsi:type="dcterms:W3CDTF">2021-02-01T18:59:55Z</dcterms:modified>
</cp:coreProperties>
</file>